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679488" cy="13679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813F"/>
    <a:srgbClr val="9FCD5F"/>
    <a:srgbClr val="2A81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926" y="-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배경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그림 25" descr="그린, 스크린샷, 만화 영화, 일러스트레이션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0C7A923A-574F-91E9-A3F6-824E534B22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79488" cy="13679488"/>
          </a:xfrm>
          <a:prstGeom prst="rect">
            <a:avLst/>
          </a:prstGeom>
        </p:spPr>
      </p:pic>
      <p:pic>
        <p:nvPicPr>
          <p:cNvPr id="19" name="그래픽 18">
            <a:extLst>
              <a:ext uri="{FF2B5EF4-FFF2-40B4-BE49-F238E27FC236}">
                <a16:creationId xmlns:a16="http://schemas.microsoft.com/office/drawing/2014/main" id="{36649C7D-E82F-218E-48B2-899365AE5AA5}"/>
              </a:ext>
            </a:extLst>
          </p:cNvPr>
          <p:cNvPicPr preferRelativeResize="0"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000" y="8638381"/>
            <a:ext cx="2520000" cy="720000"/>
          </a:xfrm>
          <a:prstGeom prst="rect">
            <a:avLst/>
          </a:prstGeom>
        </p:spPr>
      </p:pic>
      <p:pic>
        <p:nvPicPr>
          <p:cNvPr id="20" name="그래픽 19">
            <a:extLst>
              <a:ext uri="{FF2B5EF4-FFF2-40B4-BE49-F238E27FC236}">
                <a16:creationId xmlns:a16="http://schemas.microsoft.com/office/drawing/2014/main" id="{84356B83-7B33-A496-F044-ACE360AF447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000" y="9612000"/>
            <a:ext cx="2520000" cy="720000"/>
          </a:xfrm>
          <a:prstGeom prst="rect">
            <a:avLst/>
          </a:prstGeom>
        </p:spPr>
      </p:pic>
      <p:pic>
        <p:nvPicPr>
          <p:cNvPr id="21" name="그래픽 20">
            <a:extLst>
              <a:ext uri="{FF2B5EF4-FFF2-40B4-BE49-F238E27FC236}">
                <a16:creationId xmlns:a16="http://schemas.microsoft.com/office/drawing/2014/main" id="{5D8DEA29-C3FE-CA34-7B0E-78786AAC87AC}"/>
              </a:ext>
            </a:extLst>
          </p:cNvPr>
          <p:cNvPicPr preferRelativeResize="0"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000" y="10585619"/>
            <a:ext cx="2520000" cy="720000"/>
          </a:xfrm>
          <a:prstGeom prst="rect">
            <a:avLst/>
          </a:prstGeom>
        </p:spPr>
      </p:pic>
      <p:pic>
        <p:nvPicPr>
          <p:cNvPr id="22" name="그래픽 21">
            <a:extLst>
              <a:ext uri="{FF2B5EF4-FFF2-40B4-BE49-F238E27FC236}">
                <a16:creationId xmlns:a16="http://schemas.microsoft.com/office/drawing/2014/main" id="{450C1EBF-66E7-BB5E-82BA-FF7ECBD3D08A}"/>
              </a:ext>
            </a:extLst>
          </p:cNvPr>
          <p:cNvPicPr preferRelativeResize="0"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000" y="11556000"/>
            <a:ext cx="2520000" cy="720000"/>
          </a:xfrm>
          <a:prstGeom prst="rect">
            <a:avLst/>
          </a:prstGeom>
        </p:spPr>
      </p:pic>
      <p:sp>
        <p:nvSpPr>
          <p:cNvPr id="23" name="텍스트 개체 틀 4">
            <a:extLst>
              <a:ext uri="{FF2B5EF4-FFF2-40B4-BE49-F238E27FC236}">
                <a16:creationId xmlns:a16="http://schemas.microsoft.com/office/drawing/2014/main" id="{FD1E3CC2-0132-4DE8-BE17-15A13949962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8000" y="8638381"/>
            <a:ext cx="39600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3000" b="1" spc="300" baseline="0">
                <a:ln w="1651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defRPr>
            </a:lvl1pPr>
          </a:lstStyle>
          <a:p>
            <a:r>
              <a:rPr lang="en-US" altLang="ko-KR"/>
              <a:t>2024</a:t>
            </a:r>
            <a:r>
              <a:rPr lang="ko-KR" altLang="en-US"/>
              <a:t>년 </a:t>
            </a:r>
            <a:r>
              <a:rPr lang="en-US" altLang="ko-KR"/>
              <a:t>4</a:t>
            </a:r>
            <a:r>
              <a:rPr lang="ko-KR" altLang="en-US"/>
              <a:t>월</a:t>
            </a:r>
            <a:r>
              <a:rPr lang="en-US" altLang="ko-KR"/>
              <a:t>~11</a:t>
            </a:r>
            <a:r>
              <a:rPr lang="ko-KR" altLang="en-US"/>
              <a:t>월</a:t>
            </a:r>
          </a:p>
        </p:txBody>
      </p:sp>
      <p:sp>
        <p:nvSpPr>
          <p:cNvPr id="24" name="텍스트 개체 틀 4">
            <a:extLst>
              <a:ext uri="{FF2B5EF4-FFF2-40B4-BE49-F238E27FC236}">
                <a16:creationId xmlns:a16="http://schemas.microsoft.com/office/drawing/2014/main" id="{F7FB0ED4-B807-1110-D0DB-FEF002A59946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7992000" y="8638381"/>
            <a:ext cx="3600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r">
              <a:lnSpc>
                <a:spcPct val="100000"/>
              </a:lnSpc>
              <a:buNone/>
              <a:defRPr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defRPr>
            </a:lvl1pPr>
          </a:lstStyle>
          <a:p>
            <a:r>
              <a:rPr lang="en-US" altLang="ko-KR"/>
              <a:t>6</a:t>
            </a:r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B896A2-62FB-857D-4C42-23ECEAF9A8B2}"/>
              </a:ext>
            </a:extLst>
          </p:cNvPr>
          <p:cNvSpPr txBox="1"/>
          <p:nvPr userDrawn="1"/>
        </p:nvSpPr>
        <p:spPr>
          <a:xfrm>
            <a:off x="1188000" y="8638381"/>
            <a:ext cx="2052000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ko-KR" altLang="en-US" sz="3200" spc="700" baseline="0"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진행기간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717803-A81D-CD66-FC55-EF888784FBF4}"/>
              </a:ext>
            </a:extLst>
          </p:cNvPr>
          <p:cNvSpPr txBox="1"/>
          <p:nvPr userDrawn="1"/>
        </p:nvSpPr>
        <p:spPr>
          <a:xfrm>
            <a:off x="1188000" y="9612000"/>
            <a:ext cx="2052000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ko-KR" altLang="en-US" sz="3200" spc="700" baseline="0"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모집인원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EF8550-EC9B-02EF-1387-DF5B46D9B588}"/>
              </a:ext>
            </a:extLst>
          </p:cNvPr>
          <p:cNvSpPr txBox="1"/>
          <p:nvPr userDrawn="1"/>
        </p:nvSpPr>
        <p:spPr>
          <a:xfrm>
            <a:off x="1188000" y="10585619"/>
            <a:ext cx="2052000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ko-KR" altLang="en-US" sz="3200" spc="700" baseline="0"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모집기간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0B9895-3BF3-1FD1-900E-1F21A4480D7B}"/>
              </a:ext>
            </a:extLst>
          </p:cNvPr>
          <p:cNvSpPr txBox="1"/>
          <p:nvPr userDrawn="1"/>
        </p:nvSpPr>
        <p:spPr>
          <a:xfrm>
            <a:off x="1188000" y="11556000"/>
            <a:ext cx="2052000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ko-KR" altLang="en-US" sz="3200" spc="700" baseline="0"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결과발표</a:t>
            </a:r>
          </a:p>
        </p:txBody>
      </p:sp>
      <p:sp>
        <p:nvSpPr>
          <p:cNvPr id="31" name="텍스트 개체 틀 4">
            <a:extLst>
              <a:ext uri="{FF2B5EF4-FFF2-40B4-BE49-F238E27FC236}">
                <a16:creationId xmlns:a16="http://schemas.microsoft.com/office/drawing/2014/main" id="{DFA71EDB-3A50-B237-C5AA-6E7029359002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3708000" y="9612000"/>
            <a:ext cx="5040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3000" b="1" spc="300" baseline="0">
                <a:ln w="1651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defRPr>
            </a:lvl1pPr>
          </a:lstStyle>
          <a:p>
            <a:r>
              <a:rPr lang="en-US" altLang="ko-KR"/>
              <a:t>2</a:t>
            </a:r>
            <a:endParaRPr lang="ko-KR" altLang="en-US"/>
          </a:p>
        </p:txBody>
      </p:sp>
      <p:sp>
        <p:nvSpPr>
          <p:cNvPr id="33" name="텍스트 개체 틀 4">
            <a:extLst>
              <a:ext uri="{FF2B5EF4-FFF2-40B4-BE49-F238E27FC236}">
                <a16:creationId xmlns:a16="http://schemas.microsoft.com/office/drawing/2014/main" id="{D417DF7C-3F15-1A43-F0DC-7C3AAE84B95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707999" y="10585619"/>
            <a:ext cx="54000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3000" b="1" spc="300" baseline="0">
                <a:ln w="1651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defRPr>
            </a:lvl1pPr>
          </a:lstStyle>
          <a:p>
            <a:r>
              <a:rPr lang="en-US" altLang="ko-KR"/>
              <a:t>2024</a:t>
            </a:r>
            <a:r>
              <a:rPr lang="ko-KR" altLang="en-US"/>
              <a:t>년 </a:t>
            </a:r>
            <a:r>
              <a:rPr lang="en-US" altLang="ko-KR"/>
              <a:t>2</a:t>
            </a:r>
            <a:r>
              <a:rPr lang="ko-KR" altLang="en-US"/>
              <a:t>월 </a:t>
            </a:r>
            <a:r>
              <a:rPr lang="en-US" altLang="ko-KR"/>
              <a:t>1</a:t>
            </a:r>
            <a:r>
              <a:rPr lang="ko-KR" altLang="en-US"/>
              <a:t>일</a:t>
            </a:r>
            <a:r>
              <a:rPr lang="en-US" altLang="ko-KR"/>
              <a:t>~16</a:t>
            </a:r>
            <a:r>
              <a:rPr lang="ko-KR" altLang="en-US"/>
              <a:t>일</a:t>
            </a:r>
          </a:p>
        </p:txBody>
      </p:sp>
      <p:sp>
        <p:nvSpPr>
          <p:cNvPr id="35" name="텍스트 개체 틀 4">
            <a:extLst>
              <a:ext uri="{FF2B5EF4-FFF2-40B4-BE49-F238E27FC236}">
                <a16:creationId xmlns:a16="http://schemas.microsoft.com/office/drawing/2014/main" id="{15D297EB-461D-4BCD-2E05-AE609FF2E63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3708000" y="11556000"/>
            <a:ext cx="38358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3000" b="1" spc="300" baseline="0">
                <a:ln w="1651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defRPr>
            </a:lvl1pPr>
          </a:lstStyle>
          <a:p>
            <a:r>
              <a:rPr lang="en-US" altLang="ko-KR"/>
              <a:t>2024</a:t>
            </a:r>
            <a:r>
              <a:rPr lang="ko-KR" altLang="en-US"/>
              <a:t>년 </a:t>
            </a:r>
            <a:r>
              <a:rPr lang="en-US" altLang="ko-KR"/>
              <a:t>4</a:t>
            </a:r>
            <a:r>
              <a:rPr lang="ko-KR" altLang="en-US"/>
              <a:t>월</a:t>
            </a:r>
            <a:r>
              <a:rPr lang="en-US" altLang="ko-KR"/>
              <a:t> 20</a:t>
            </a:r>
            <a:r>
              <a:rPr lang="ko-KR" altLang="en-US"/>
              <a:t>일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EC9D982-B974-3949-CEEB-EB393934BB4B}"/>
              </a:ext>
            </a:extLst>
          </p:cNvPr>
          <p:cNvSpPr txBox="1"/>
          <p:nvPr userDrawn="1"/>
        </p:nvSpPr>
        <p:spPr>
          <a:xfrm>
            <a:off x="3708000" y="12526381"/>
            <a:ext cx="8904914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/>
            <a:r>
              <a:rPr lang="ko-KR" altLang="en-US" sz="2500" b="1" spc="300" baseline="0">
                <a:solidFill>
                  <a:schemeClr val="bg1"/>
                </a:solidFill>
                <a:latin typeface="국립공원 꼬미" panose="02000500000000000000" pitchFamily="2" charset="-127"/>
                <a:ea typeface="국립공원 꼬미" panose="02000500000000000000" pitchFamily="2" charset="-127"/>
              </a:rPr>
              <a:t>* 자세한 일정은 추후 상의하여 결정할 예정임</a:t>
            </a:r>
          </a:p>
        </p:txBody>
      </p:sp>
      <p:sp>
        <p:nvSpPr>
          <p:cNvPr id="38" name="텍스트 개체 틀 4">
            <a:extLst>
              <a:ext uri="{FF2B5EF4-FFF2-40B4-BE49-F238E27FC236}">
                <a16:creationId xmlns:a16="http://schemas.microsoft.com/office/drawing/2014/main" id="{9A816C2B-0DBA-7BCC-96C0-DC24887E3C7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3024000" y="2376000"/>
            <a:ext cx="3240000" cy="90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r">
              <a:lnSpc>
                <a:spcPct val="100000"/>
              </a:lnSpc>
              <a:buNone/>
              <a:defRPr sz="7200" b="1" spc="0" baseline="0">
                <a:ln w="16510">
                  <a:noFill/>
                </a:ln>
                <a:solidFill>
                  <a:srgbClr val="9FCD5F"/>
                </a:solidFill>
                <a:latin typeface="한국기계연구원_Bold" panose="02000300000000000000" pitchFamily="2" charset="-127"/>
                <a:ea typeface="한국기계연구원_Bold" panose="02000300000000000000" pitchFamily="2" charset="-127"/>
              </a:defRPr>
            </a:lvl1pPr>
          </a:lstStyle>
          <a:p>
            <a:r>
              <a:rPr lang="en-US" altLang="ko-KR"/>
              <a:t>2024</a:t>
            </a:r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57F2961-B563-AEAB-6E0B-1D38B634AD0A}"/>
              </a:ext>
            </a:extLst>
          </p:cNvPr>
          <p:cNvSpPr txBox="1"/>
          <p:nvPr userDrawn="1"/>
        </p:nvSpPr>
        <p:spPr>
          <a:xfrm>
            <a:off x="3672113" y="3600000"/>
            <a:ext cx="6480000" cy="108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7200" spc="700" baseline="0">
                <a:solidFill>
                  <a:srgbClr val="2A813E"/>
                </a:solidFill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"</a:t>
            </a:r>
            <a:r>
              <a:rPr lang="ko-KR" altLang="en-US" sz="7200" spc="700" baseline="0">
                <a:solidFill>
                  <a:srgbClr val="2A813E"/>
                </a:solidFill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계절숲교실</a:t>
            </a:r>
            <a:r>
              <a:rPr lang="en-US" altLang="ko-KR" sz="7200" spc="700" baseline="0">
                <a:solidFill>
                  <a:srgbClr val="2A813E"/>
                </a:solidFill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"</a:t>
            </a:r>
            <a:endParaRPr lang="ko-KR" altLang="en-US" sz="7200" spc="700" baseline="0">
              <a:solidFill>
                <a:srgbClr val="2A813E"/>
              </a:solidFill>
              <a:latin typeface="한국기계연구원_Bold" panose="02000300000000000000" pitchFamily="2" charset="-127"/>
              <a:ea typeface="한국기계연구원_Bold" panose="02000300000000000000" pitchFamily="2" charset="-12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AC8A316-374E-2A39-B471-970D6DDFEBF8}"/>
              </a:ext>
            </a:extLst>
          </p:cNvPr>
          <p:cNvSpPr txBox="1"/>
          <p:nvPr userDrawn="1"/>
        </p:nvSpPr>
        <p:spPr>
          <a:xfrm>
            <a:off x="6516000" y="2376000"/>
            <a:ext cx="4587429" cy="90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/>
            <a:r>
              <a:rPr lang="ko-KR" altLang="en-US" sz="7200" spc="100" baseline="0">
                <a:solidFill>
                  <a:srgbClr val="9FCD5F"/>
                </a:solidFill>
                <a:latin typeface="한국기계연구원_Bold" panose="02000300000000000000" pitchFamily="2" charset="-127"/>
                <a:ea typeface="한국기계연구원_Bold" panose="02000300000000000000" pitchFamily="2" charset="-127"/>
              </a:rPr>
              <a:t>프로그램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63FA0F0-5036-8842-8681-39FC1A7485E6}"/>
              </a:ext>
            </a:extLst>
          </p:cNvPr>
          <p:cNvSpPr txBox="1"/>
          <p:nvPr userDrawn="1"/>
        </p:nvSpPr>
        <p:spPr>
          <a:xfrm>
            <a:off x="4139744" y="756000"/>
            <a:ext cx="5400000" cy="720000"/>
          </a:xfrm>
          <a:prstGeom prst="rect">
            <a:avLst/>
          </a:prstGeom>
          <a:noFill/>
          <a:ln w="15875"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ko-KR" altLang="en-US" sz="3200" b="1" spc="300" baseline="0">
                <a:ln w="127">
                  <a:noFill/>
                </a:ln>
                <a:solidFill>
                  <a:schemeClr val="accent6">
                    <a:lumMod val="50000"/>
                  </a:schemeClr>
                </a:solidFill>
                <a:latin typeface="국립공원 꼬미" panose="02000500000000000000" pitchFamily="2" charset="-127"/>
                <a:ea typeface="국립공원 꼬미" panose="02000500000000000000" pitchFamily="2" charset="-127"/>
              </a:rPr>
              <a:t>서울대학교 관악수목원과 함께 하는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65EA74-2606-148B-9159-785FBEECBC26}"/>
              </a:ext>
            </a:extLst>
          </p:cNvPr>
          <p:cNvSpPr txBox="1"/>
          <p:nvPr userDrawn="1"/>
        </p:nvSpPr>
        <p:spPr>
          <a:xfrm>
            <a:off x="5040000" y="9612000"/>
            <a:ext cx="2988000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ko-KR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(</a:t>
            </a:r>
            <a:r>
              <a:rPr lang="ko-KR" altLang="en-US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기관당 </a:t>
            </a:r>
            <a:r>
              <a:rPr lang="en-US" altLang="ko-KR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15</a:t>
            </a:r>
            <a:r>
              <a:rPr lang="ko-KR" altLang="en-US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명 내외</a:t>
            </a:r>
            <a:r>
              <a:rPr lang="en-US" altLang="ko-KR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)</a:t>
            </a:r>
            <a:endParaRPr lang="ko-KR" altLang="en-US" sz="2200" b="1" spc="300" baseline="0">
              <a:ln w="12700">
                <a:solidFill>
                  <a:schemeClr val="bg1"/>
                </a:solidFill>
              </a:ln>
              <a:solidFill>
                <a:schemeClr val="bg1"/>
              </a:solidFill>
              <a:latin typeface="한국기계연구원_Light" panose="02000300000000000000" pitchFamily="2" charset="-127"/>
              <a:ea typeface="한국기계연구원_Light" panose="02000300000000000000" pitchFamily="2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9F5110F-806D-6548-958B-13A7CE943BA9}"/>
              </a:ext>
            </a:extLst>
          </p:cNvPr>
          <p:cNvSpPr txBox="1"/>
          <p:nvPr userDrawn="1"/>
        </p:nvSpPr>
        <p:spPr>
          <a:xfrm>
            <a:off x="4104000" y="9612000"/>
            <a:ext cx="1008000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ko-KR" altLang="en-US" sz="3000" b="1" spc="300" baseline="0">
                <a:ln w="1651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기관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261B8C5-8E4B-58ED-713C-C85E8A4A7DC0}"/>
              </a:ext>
            </a:extLst>
          </p:cNvPr>
          <p:cNvSpPr txBox="1"/>
          <p:nvPr userDrawn="1"/>
        </p:nvSpPr>
        <p:spPr>
          <a:xfrm>
            <a:off x="7596000" y="8640000"/>
            <a:ext cx="5479543" cy="72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ko-KR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(</a:t>
            </a:r>
            <a:r>
              <a:rPr lang="ko-KR" altLang="en-US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총   회</a:t>
            </a:r>
            <a:r>
              <a:rPr lang="en-US" altLang="ko-KR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, </a:t>
            </a:r>
            <a:r>
              <a:rPr lang="ko-KR" altLang="en-US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수요일 </a:t>
            </a:r>
            <a:r>
              <a:rPr lang="en-US" altLang="ko-KR" sz="2200" b="1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</a:rPr>
              <a:t>15:00~16:30)</a:t>
            </a:r>
          </a:p>
        </p:txBody>
      </p:sp>
      <p:pic>
        <p:nvPicPr>
          <p:cNvPr id="5" name="그림 4" descr="텍스트, 폰트, 스크린샷, 그래픽이(가) 표시된 사진">
            <a:extLst>
              <a:ext uri="{FF2B5EF4-FFF2-40B4-BE49-F238E27FC236}">
                <a16:creationId xmlns:a16="http://schemas.microsoft.com/office/drawing/2014/main" id="{EDAC89E1-7FAB-5B45-3B99-1096ECEA9C5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000" y="12312000"/>
            <a:ext cx="2592000" cy="75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005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08" userDrawn="1">
          <p15:clr>
            <a:srgbClr val="FBAE40"/>
          </p15:clr>
        </p15:guide>
        <p15:guide id="2" pos="4308" userDrawn="1">
          <p15:clr>
            <a:srgbClr val="FBAE40"/>
          </p15:clr>
        </p15:guide>
        <p15:guide id="3" pos="748" userDrawn="1">
          <p15:clr>
            <a:srgbClr val="FBAE40"/>
          </p15:clr>
        </p15:guide>
        <p15:guide id="4" pos="195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79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67942" rtl="0" eaLnBrk="1" latinLnBrk="1" hangingPunct="1">
        <a:lnSpc>
          <a:spcPct val="90000"/>
        </a:lnSpc>
        <a:spcBef>
          <a:spcPct val="0"/>
        </a:spcBef>
        <a:buNone/>
        <a:defRPr sz="65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1986" indent="-341986" algn="l" defTabSz="1367942" rtl="0" eaLnBrk="1" latinLnBrk="1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4189" kern="1200">
          <a:solidFill>
            <a:schemeClr val="tx1"/>
          </a:solidFill>
          <a:latin typeface="+mn-lt"/>
          <a:ea typeface="+mn-ea"/>
          <a:cs typeface="+mn-cs"/>
        </a:defRPr>
      </a:lvl1pPr>
      <a:lvl2pPr marL="1025957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09928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3pPr>
      <a:lvl4pPr marL="2393899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3077870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761842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445813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5129784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813755" indent="-341986" algn="l" defTabSz="1367942" rtl="0" eaLnBrk="1" latinLnBrk="1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1pPr>
      <a:lvl2pPr marL="683971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367942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3pPr>
      <a:lvl4pPr marL="2051914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2735885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419856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103827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4787798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471770" algn="l" defTabSz="1367942" rtl="0" eaLnBrk="1" latinLnBrk="1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텍스트 개체 틀 22">
            <a:extLst>
              <a:ext uri="{FF2B5EF4-FFF2-40B4-BE49-F238E27FC236}">
                <a16:creationId xmlns:a16="http://schemas.microsoft.com/office/drawing/2014/main" id="{CD565CE8-116E-0D1B-1225-9F8B45C54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8000" y="8638381"/>
            <a:ext cx="3960000" cy="720000"/>
          </a:xfrm>
        </p:spPr>
        <p:txBody>
          <a:bodyPr/>
          <a:lstStyle/>
          <a:p>
            <a:r>
              <a:rPr lang="en-US" altLang="ko-KR" dirty="0"/>
              <a:t>2026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</a:t>
            </a:r>
            <a:r>
              <a:rPr lang="en-US" altLang="ko-KR" dirty="0"/>
              <a:t>~11</a:t>
            </a:r>
            <a:r>
              <a:rPr lang="ko-KR" altLang="en-US" dirty="0"/>
              <a:t>월</a:t>
            </a:r>
          </a:p>
        </p:txBody>
      </p:sp>
      <p:sp>
        <p:nvSpPr>
          <p:cNvPr id="32" name="텍스트 개체 틀 31">
            <a:extLst>
              <a:ext uri="{FF2B5EF4-FFF2-40B4-BE49-F238E27FC236}">
                <a16:creationId xmlns:a16="http://schemas.microsoft.com/office/drawing/2014/main" id="{0CCDDA43-904F-F39F-7D19-A9613D4B99F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992000" y="8638381"/>
            <a:ext cx="360000" cy="720000"/>
          </a:xfrm>
        </p:spPr>
        <p:txBody>
          <a:bodyPr/>
          <a:lstStyle/>
          <a:p>
            <a:r>
              <a:rPr lang="en-US" altLang="ko-KR" dirty="0"/>
              <a:t>7</a:t>
            </a:r>
            <a:endParaRPr lang="ko-KR" altLang="en-US" dirty="0"/>
          </a:p>
        </p:txBody>
      </p:sp>
      <p:sp>
        <p:nvSpPr>
          <p:cNvPr id="46" name="텍스트 개체 틀 45">
            <a:extLst>
              <a:ext uri="{FF2B5EF4-FFF2-40B4-BE49-F238E27FC236}">
                <a16:creationId xmlns:a16="http://schemas.microsoft.com/office/drawing/2014/main" id="{0161A171-78AC-5A08-D784-1B01CCDCA1FE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3708000" y="9612000"/>
            <a:ext cx="2788050" cy="720000"/>
          </a:xfrm>
        </p:spPr>
        <p:txBody>
          <a:bodyPr/>
          <a:lstStyle/>
          <a:p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40" name="텍스트 개체 틀 39">
            <a:extLst>
              <a:ext uri="{FF2B5EF4-FFF2-40B4-BE49-F238E27FC236}">
                <a16:creationId xmlns:a16="http://schemas.microsoft.com/office/drawing/2014/main" id="{B00B0349-3F48-4723-8FCE-11F1183C684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707999" y="10585619"/>
            <a:ext cx="5400000" cy="720000"/>
          </a:xfrm>
        </p:spPr>
        <p:txBody>
          <a:bodyPr/>
          <a:lstStyle/>
          <a:p>
            <a:r>
              <a:rPr lang="en-US" altLang="ko-KR" dirty="0"/>
              <a:t>2026</a:t>
            </a:r>
            <a:r>
              <a:rPr lang="ko-KR" altLang="en-US" dirty="0"/>
              <a:t>년 </a:t>
            </a:r>
            <a:r>
              <a:rPr lang="en-US" altLang="ko-KR" dirty="0"/>
              <a:t>2</a:t>
            </a:r>
            <a:r>
              <a:rPr lang="ko-KR" altLang="en-US" dirty="0"/>
              <a:t>월 </a:t>
            </a:r>
            <a:r>
              <a:rPr lang="en-US" altLang="ko-KR" dirty="0"/>
              <a:t>9</a:t>
            </a:r>
            <a:r>
              <a:rPr lang="ko-KR" altLang="en-US" dirty="0"/>
              <a:t>일</a:t>
            </a:r>
            <a:r>
              <a:rPr lang="en-US" altLang="ko-KR" dirty="0"/>
              <a:t>~19</a:t>
            </a:r>
            <a:r>
              <a:rPr lang="ko-KR" altLang="en-US" dirty="0"/>
              <a:t>일</a:t>
            </a:r>
          </a:p>
        </p:txBody>
      </p:sp>
      <p:sp>
        <p:nvSpPr>
          <p:cNvPr id="47" name="텍스트 개체 틀 46">
            <a:extLst>
              <a:ext uri="{FF2B5EF4-FFF2-40B4-BE49-F238E27FC236}">
                <a16:creationId xmlns:a16="http://schemas.microsoft.com/office/drawing/2014/main" id="{9BE98895-24C4-75D3-F25E-F52F061C6B7D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en-US" altLang="ko-KR" dirty="0"/>
              <a:t>2026</a:t>
            </a:r>
            <a:r>
              <a:rPr lang="ko-KR" altLang="en-US" dirty="0"/>
              <a:t>년 </a:t>
            </a:r>
            <a:r>
              <a:rPr lang="en-US" altLang="ko-KR" dirty="0"/>
              <a:t>2</a:t>
            </a:r>
            <a:r>
              <a:rPr lang="ko-KR" altLang="en-US" dirty="0"/>
              <a:t>월 </a:t>
            </a:r>
            <a:r>
              <a:rPr lang="en-US" altLang="ko-KR" dirty="0"/>
              <a:t>20</a:t>
            </a:r>
            <a:r>
              <a:rPr lang="ko-KR" altLang="en-US" dirty="0"/>
              <a:t>일</a:t>
            </a:r>
          </a:p>
        </p:txBody>
      </p:sp>
      <p:sp>
        <p:nvSpPr>
          <p:cNvPr id="29" name="텍스트 개체 틀 28">
            <a:extLst>
              <a:ext uri="{FF2B5EF4-FFF2-40B4-BE49-F238E27FC236}">
                <a16:creationId xmlns:a16="http://schemas.microsoft.com/office/drawing/2014/main" id="{A823E6AB-E930-DC4B-69CC-EBB3BAC83C50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024000" y="2376000"/>
            <a:ext cx="3240000" cy="900000"/>
          </a:xfrm>
        </p:spPr>
        <p:txBody>
          <a:bodyPr/>
          <a:lstStyle/>
          <a:p>
            <a:r>
              <a:rPr lang="en-US" altLang="ko-KR" dirty="0"/>
              <a:t>2026</a:t>
            </a:r>
            <a:endParaRPr lang="ko-KR" altLang="en-US" dirty="0"/>
          </a:p>
        </p:txBody>
      </p:sp>
      <p:sp>
        <p:nvSpPr>
          <p:cNvPr id="3" name="텍스트 개체 틀 22">
            <a:extLst>
              <a:ext uri="{FF2B5EF4-FFF2-40B4-BE49-F238E27FC236}">
                <a16:creationId xmlns:a16="http://schemas.microsoft.com/office/drawing/2014/main" id="{70B95870-D83F-9036-6307-604B7789E5C2}"/>
              </a:ext>
            </a:extLst>
          </p:cNvPr>
          <p:cNvSpPr txBox="1">
            <a:spLocks/>
          </p:cNvSpPr>
          <p:nvPr/>
        </p:nvSpPr>
        <p:spPr>
          <a:xfrm>
            <a:off x="7668000" y="9123572"/>
            <a:ext cx="6011489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1367942" rtl="0" eaLnBrk="1" latinLnBrk="1" hangingPunct="1">
              <a:lnSpc>
                <a:spcPct val="100000"/>
              </a:lnSpc>
              <a:spcBef>
                <a:spcPts val="1496"/>
              </a:spcBef>
              <a:buFont typeface="Arial" panose="020B0604020202020204" pitchFamily="34" charset="0"/>
              <a:buNone/>
              <a:defRPr sz="3000" b="1" kern="1200" spc="300" baseline="0">
                <a:ln w="1651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  <a:cs typeface="+mn-cs"/>
              </a:defRPr>
            </a:lvl1pPr>
            <a:lvl2pPr marL="1025957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35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09928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3899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77870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61842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45813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29784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3755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200" dirty="0"/>
              <a:t>※ </a:t>
            </a:r>
            <a:r>
              <a:rPr lang="ko-KR" altLang="en-US" sz="2200" dirty="0"/>
              <a:t>기관당 월 </a:t>
            </a:r>
            <a:r>
              <a:rPr lang="en-US" altLang="ko-KR" sz="2200" dirty="0"/>
              <a:t>1</a:t>
            </a:r>
            <a:r>
              <a:rPr lang="ko-KR" altLang="en-US" sz="2200" dirty="0"/>
              <a:t>회</a:t>
            </a:r>
            <a:r>
              <a:rPr lang="en-US" altLang="ko-KR" sz="2200" dirty="0"/>
              <a:t>, </a:t>
            </a:r>
            <a:r>
              <a:rPr lang="ko-KR" altLang="en-US" sz="2200" dirty="0"/>
              <a:t>총 </a:t>
            </a:r>
            <a:r>
              <a:rPr lang="en-US" altLang="ko-KR" sz="2200" dirty="0"/>
              <a:t>2</a:t>
            </a:r>
            <a:r>
              <a:rPr lang="ko-KR" altLang="en-US" sz="2200" dirty="0"/>
              <a:t>기관 연 </a:t>
            </a:r>
            <a:r>
              <a:rPr lang="en-US" altLang="ko-KR" sz="2200" dirty="0"/>
              <a:t>14</a:t>
            </a:r>
            <a:r>
              <a:rPr lang="ko-KR" altLang="en-US" sz="2200" dirty="0"/>
              <a:t>회</a:t>
            </a:r>
          </a:p>
        </p:txBody>
      </p:sp>
      <p:sp>
        <p:nvSpPr>
          <p:cNvPr id="4" name="텍스트 개체 틀 31">
            <a:extLst>
              <a:ext uri="{FF2B5EF4-FFF2-40B4-BE49-F238E27FC236}">
                <a16:creationId xmlns:a16="http://schemas.microsoft.com/office/drawing/2014/main" id="{5F0FF1CF-5BD0-4877-1019-72C8AC533BC8}"/>
              </a:ext>
            </a:extLst>
          </p:cNvPr>
          <p:cNvSpPr txBox="1">
            <a:spLocks/>
          </p:cNvSpPr>
          <p:nvPr/>
        </p:nvSpPr>
        <p:spPr>
          <a:xfrm>
            <a:off x="6264000" y="9608762"/>
            <a:ext cx="3600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r" defTabSz="1367942" rtl="0" eaLnBrk="1" latinLnBrk="1" hangingPunct="1">
              <a:lnSpc>
                <a:spcPct val="100000"/>
              </a:lnSpc>
              <a:spcBef>
                <a:spcPts val="1496"/>
              </a:spcBef>
              <a:buFont typeface="Arial" panose="020B0604020202020204" pitchFamily="34" charset="0"/>
              <a:buNone/>
              <a:defRPr sz="2200" b="1" kern="1200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  <a:cs typeface="+mn-cs"/>
              </a:defRPr>
            </a:lvl1pPr>
            <a:lvl2pPr marL="1025957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35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09928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3899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77870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61842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45813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29784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3755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0</a:t>
            </a:r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FA800A-9555-3DEF-5F2E-C6046C1E628A}"/>
              </a:ext>
            </a:extLst>
          </p:cNvPr>
          <p:cNvSpPr/>
          <p:nvPr/>
        </p:nvSpPr>
        <p:spPr>
          <a:xfrm>
            <a:off x="6369899" y="9775881"/>
            <a:ext cx="261300" cy="385762"/>
          </a:xfrm>
          <a:prstGeom prst="rect">
            <a:avLst/>
          </a:prstGeom>
          <a:solidFill>
            <a:srgbClr val="2281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텍스트 개체 틀 31">
            <a:extLst>
              <a:ext uri="{FF2B5EF4-FFF2-40B4-BE49-F238E27FC236}">
                <a16:creationId xmlns:a16="http://schemas.microsoft.com/office/drawing/2014/main" id="{5588315F-BE8F-4638-087B-343A7D7271D8}"/>
              </a:ext>
            </a:extLst>
          </p:cNvPr>
          <p:cNvSpPr txBox="1">
            <a:spLocks/>
          </p:cNvSpPr>
          <p:nvPr/>
        </p:nvSpPr>
        <p:spPr>
          <a:xfrm>
            <a:off x="6278288" y="9610475"/>
            <a:ext cx="360000" cy="7200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r" defTabSz="1367942" rtl="0" eaLnBrk="1" latinLnBrk="1" hangingPunct="1">
              <a:lnSpc>
                <a:spcPct val="100000"/>
              </a:lnSpc>
              <a:spcBef>
                <a:spcPts val="1496"/>
              </a:spcBef>
              <a:buFont typeface="Arial" panose="020B0604020202020204" pitchFamily="34" charset="0"/>
              <a:buNone/>
              <a:defRPr sz="2200" b="1" kern="1200" spc="300" baseline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한국기계연구원_Light" panose="02000300000000000000" pitchFamily="2" charset="-127"/>
                <a:ea typeface="한국기계연구원_Light" panose="02000300000000000000" pitchFamily="2" charset="-127"/>
                <a:cs typeface="+mn-cs"/>
              </a:defRPr>
            </a:lvl1pPr>
            <a:lvl2pPr marL="1025957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35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09928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3899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77870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61842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45813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29784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3755" indent="-341986" algn="l" defTabSz="1367942" rtl="0" eaLnBrk="1" latinLnBrk="1" hangingPunct="1">
              <a:lnSpc>
                <a:spcPct val="90000"/>
              </a:lnSpc>
              <a:spcBef>
                <a:spcPts val="748"/>
              </a:spcBef>
              <a:buFont typeface="Arial" panose="020B0604020202020204" pitchFamily="34" charset="0"/>
              <a:buChar char="•"/>
              <a:defRPr sz="2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3594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</TotalTime>
  <Words>39</Words>
  <Application>Microsoft Office PowerPoint</Application>
  <PresentationFormat>사용자 지정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국립공원 꼬미</vt:lpstr>
      <vt:lpstr>한국기계연구원_Bold</vt:lpstr>
      <vt:lpstr>한국기계연구원_Light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김숙향</dc:creator>
  <cp:lastModifiedBy>신호상</cp:lastModifiedBy>
  <cp:revision>6</cp:revision>
  <dcterms:created xsi:type="dcterms:W3CDTF">2025-03-19T01:45:18Z</dcterms:created>
  <dcterms:modified xsi:type="dcterms:W3CDTF">2026-02-09T05:05:25Z</dcterms:modified>
</cp:coreProperties>
</file>